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75" r:id="rId5"/>
    <p:sldId id="258" r:id="rId6"/>
    <p:sldId id="262" r:id="rId7"/>
    <p:sldId id="277" r:id="rId8"/>
    <p:sldId id="278" r:id="rId9"/>
    <p:sldId id="274" r:id="rId10"/>
    <p:sldId id="264" r:id="rId11"/>
    <p:sldId id="279" r:id="rId12"/>
    <p:sldId id="265" r:id="rId13"/>
    <p:sldId id="266" r:id="rId14"/>
    <p:sldId id="267" r:id="rId15"/>
    <p:sldId id="268" r:id="rId16"/>
    <p:sldId id="269" r:id="rId17"/>
    <p:sldId id="283" r:id="rId18"/>
    <p:sldId id="280" r:id="rId19"/>
    <p:sldId id="259" r:id="rId20"/>
    <p:sldId id="281" r:id="rId21"/>
    <p:sldId id="260" r:id="rId22"/>
    <p:sldId id="270" r:id="rId23"/>
    <p:sldId id="282" r:id="rId24"/>
    <p:sldId id="261" r:id="rId25"/>
    <p:sldId id="284" r:id="rId26"/>
    <p:sldId id="285" r:id="rId27"/>
    <p:sldId id="287" r:id="rId28"/>
    <p:sldId id="286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5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5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5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8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8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01156-430B-45D8-9EC7-483EA20E44DD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FE7DE-FBBF-494A-B657-DC3736D45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4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2320" y="2255520"/>
            <a:ext cx="8352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Testing process methodology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3858867" y="3962400"/>
            <a:ext cx="473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ADM SIT – BNP Paribas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52320" y="225552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52320" y="328168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07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450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upload tests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C8326-A3E2-4617-B33E-5ACF4E24E536}"/>
              </a:ext>
            </a:extLst>
          </p:cNvPr>
          <p:cNvSpPr txBox="1"/>
          <p:nvPr/>
        </p:nvSpPr>
        <p:spPr>
          <a:xfrm>
            <a:off x="731520" y="5426759"/>
            <a:ext cx="1064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Upload</a:t>
            </a:r>
            <a:r>
              <a:rPr lang="fr-FR" dirty="0"/>
              <a:t> the test plans </a:t>
            </a:r>
            <a:r>
              <a:rPr lang="fr-FR" dirty="0" err="1"/>
              <a:t>written</a:t>
            </a:r>
            <a:r>
              <a:rPr lang="fr-FR" dirty="0"/>
              <a:t> in the </a:t>
            </a:r>
            <a:r>
              <a:rPr lang="fr-FR" dirty="0" err="1"/>
              <a:t>template</a:t>
            </a:r>
            <a:r>
              <a:rPr lang="fr-FR" dirty="0"/>
              <a:t> Excel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ALM </a:t>
            </a:r>
            <a:r>
              <a:rPr lang="fr-FR" dirty="0" err="1"/>
              <a:t>using</a:t>
            </a:r>
            <a:r>
              <a:rPr lang="fr-FR" dirty="0"/>
              <a:t> the mapping file </a:t>
            </a:r>
            <a:r>
              <a:rPr lang="fr-FR" dirty="0" err="1"/>
              <a:t>attached</a:t>
            </a:r>
            <a:r>
              <a:rPr lang="fr-FR" dirty="0"/>
              <a:t>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82D6F84-A074-4430-AA59-9B1EC5750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52834"/>
              </p:ext>
            </p:extLst>
          </p:nvPr>
        </p:nvGraphicFramePr>
        <p:xfrm>
          <a:off x="4565975" y="5902380"/>
          <a:ext cx="1336376" cy="64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Packager Shell Object" showAsIcon="1" r:id="rId5" imgW="873360" imgH="421920" progId="Package">
                  <p:embed/>
                </p:oleObj>
              </mc:Choice>
              <mc:Fallback>
                <p:oleObj name="Packager Shell Object" showAsIcon="1" r:id="rId5" imgW="873360" imgH="421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5975" y="5902380"/>
                        <a:ext cx="1336376" cy="64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18E4CDE-9321-4CDC-91FB-402903495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123" y="1820530"/>
            <a:ext cx="4186080" cy="850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67D6BA-FE6D-408A-A6E6-BA59010A6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6870" y="3561836"/>
            <a:ext cx="2474586" cy="1689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1D1609-F0BE-446B-B4ED-FB52F00AC1FA}"/>
              </a:ext>
            </a:extLst>
          </p:cNvPr>
          <p:cNvSpPr/>
          <p:nvPr/>
        </p:nvSpPr>
        <p:spPr>
          <a:xfrm>
            <a:off x="773673" y="1369723"/>
            <a:ext cx="727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Install the HP ALM </a:t>
            </a:r>
            <a:r>
              <a:rPr lang="fr-FR" dirty="0" err="1"/>
              <a:t>add-in</a:t>
            </a:r>
            <a:r>
              <a:rPr lang="fr-FR" dirty="0"/>
              <a:t> (</a:t>
            </a:r>
            <a:r>
              <a:rPr lang="en-US" dirty="0"/>
              <a:t>After that, it can be seen as a new tab in Excel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4CA7EB-5978-47CC-AC5A-2D721FEB4497}"/>
              </a:ext>
            </a:extLst>
          </p:cNvPr>
          <p:cNvSpPr/>
          <p:nvPr/>
        </p:nvSpPr>
        <p:spPr>
          <a:xfrm>
            <a:off x="731520" y="2834030"/>
            <a:ext cx="10686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Log in – will open an ALM page to introduce user + password and to choose the domain/project where you want to upload the test cases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3116E-8AB8-4A01-A850-E149F921A91D}"/>
              </a:ext>
            </a:extLst>
          </p:cNvPr>
          <p:cNvSpPr/>
          <p:nvPr/>
        </p:nvSpPr>
        <p:spPr>
          <a:xfrm>
            <a:off x="5900650" y="1930217"/>
            <a:ext cx="799408" cy="160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4A8A8-7023-4390-BACC-7BDBD8A70774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700058" y="1766526"/>
            <a:ext cx="208886" cy="244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023A7-D785-447F-9913-046A3FCF12AD}"/>
              </a:ext>
            </a:extLst>
          </p:cNvPr>
          <p:cNvSpPr/>
          <p:nvPr/>
        </p:nvSpPr>
        <p:spPr>
          <a:xfrm>
            <a:off x="3141124" y="2104085"/>
            <a:ext cx="316972" cy="30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87D8F0-2838-4739-9B5D-B0878F50D16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768138" y="2245833"/>
            <a:ext cx="372985" cy="26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72F57-D866-4D12-9D3C-6DDD3F9E9C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267C-B858-439D-95FC-8BA61ECDC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C8E01-4445-45F6-9CFA-BFFA22F3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196" y="4691275"/>
            <a:ext cx="2475345" cy="1976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49A3E-19C4-434E-B9B2-7A9F5D5C23AB}"/>
              </a:ext>
            </a:extLst>
          </p:cNvPr>
          <p:cNvSpPr txBox="1"/>
          <p:nvPr/>
        </p:nvSpPr>
        <p:spPr>
          <a:xfrm>
            <a:off x="950952" y="3716812"/>
            <a:ext cx="23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Structure </a:t>
            </a:r>
            <a:r>
              <a:rPr lang="fr-FR" dirty="0" err="1"/>
              <a:t>examples</a:t>
            </a:r>
            <a:r>
              <a:rPr lang="fr-FR" dirty="0"/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8C7E3-1303-4CA4-BBE5-F1F51A8A1D2E}"/>
              </a:ext>
            </a:extLst>
          </p:cNvPr>
          <p:cNvSpPr/>
          <p:nvPr/>
        </p:nvSpPr>
        <p:spPr>
          <a:xfrm>
            <a:off x="950952" y="843473"/>
            <a:ext cx="107764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Remark: In ALM the tests uploaded can be found in Test Plan part, in the folder whose name corresponds to the “Subject” column in the Excel template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Don’t forget to upload the non-regression test plans too – in a separate folder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an identical structure in Test Lab like for Test Plan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 that all the Steps and Test Cases (TCs) were correctly imported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NECESSARY: move the imported TCs in other folders (in ALM)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69730-0C86-48CB-B9AF-C4DD452CA88E}"/>
              </a:ext>
            </a:extLst>
          </p:cNvPr>
          <p:cNvSpPr txBox="1"/>
          <p:nvPr/>
        </p:nvSpPr>
        <p:spPr>
          <a:xfrm>
            <a:off x="731520" y="136946"/>
            <a:ext cx="38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Test Plan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E50840-B8C8-4BC0-A7FE-C40E29CE7E4E}"/>
              </a:ext>
            </a:extLst>
          </p:cNvPr>
          <p:cNvCxnSpPr/>
          <p:nvPr/>
        </p:nvCxnSpPr>
        <p:spPr>
          <a:xfrm>
            <a:off x="731520" y="783277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A99BC8-CBAB-4115-AECB-00D55EA063D5}"/>
              </a:ext>
            </a:extLst>
          </p:cNvPr>
          <p:cNvSpPr txBox="1"/>
          <p:nvPr/>
        </p:nvSpPr>
        <p:spPr>
          <a:xfrm>
            <a:off x="2123196" y="4080884"/>
            <a:ext cx="224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Integration</a:t>
            </a:r>
            <a:r>
              <a:rPr lang="fr-FR" dirty="0"/>
              <a:t> test cases: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D6683-0388-48CE-A959-40D22C725D78}"/>
              </a:ext>
            </a:extLst>
          </p:cNvPr>
          <p:cNvSpPr txBox="1"/>
          <p:nvPr/>
        </p:nvSpPr>
        <p:spPr>
          <a:xfrm>
            <a:off x="6096000" y="4075127"/>
            <a:ext cx="26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</a:t>
            </a:r>
            <a:r>
              <a:rPr lang="fr-FR" dirty="0" err="1"/>
              <a:t>regression</a:t>
            </a:r>
            <a:r>
              <a:rPr lang="fr-FR" dirty="0"/>
              <a:t> test cases: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9DEBE7-CDB8-4FCD-A3D3-703348AC4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265" y="4691275"/>
            <a:ext cx="2475346" cy="20487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52B6B6-CB6C-4FE4-B719-FC57C9743F1A}"/>
              </a:ext>
            </a:extLst>
          </p:cNvPr>
          <p:cNvSpPr/>
          <p:nvPr/>
        </p:nvSpPr>
        <p:spPr>
          <a:xfrm>
            <a:off x="6412911" y="4868726"/>
            <a:ext cx="623730" cy="113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AFE9A-4337-4930-BBE5-C52C27120EDC}"/>
              </a:ext>
            </a:extLst>
          </p:cNvPr>
          <p:cNvSpPr/>
          <p:nvPr/>
        </p:nvSpPr>
        <p:spPr>
          <a:xfrm>
            <a:off x="6412911" y="5658910"/>
            <a:ext cx="496562" cy="113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86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24" y="5084064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693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requirements traceability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5A77A-3879-4043-8786-C62419C9043D}"/>
              </a:ext>
            </a:extLst>
          </p:cNvPr>
          <p:cNvSpPr txBox="1"/>
          <p:nvPr/>
        </p:nvSpPr>
        <p:spPr>
          <a:xfrm>
            <a:off x="731520" y="1632198"/>
            <a:ext cx="631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click on &lt;</a:t>
            </a:r>
            <a:r>
              <a:rPr lang="en-US" b="1" dirty="0">
                <a:highlight>
                  <a:srgbClr val="FFFF00"/>
                </a:highlight>
              </a:rPr>
              <a:t>Requirements</a:t>
            </a:r>
            <a:r>
              <a:rPr lang="en-US" dirty="0"/>
              <a:t> &gt; in the main menu with the same name</a:t>
            </a:r>
            <a:endParaRPr lang="fr-FR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D1B2CF8-44D1-45C3-A340-425D78F4D4D5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192" y="2024396"/>
            <a:ext cx="5657241" cy="21887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48EE4A-A0D1-48D1-9636-D8853D4CDCA8}"/>
              </a:ext>
            </a:extLst>
          </p:cNvPr>
          <p:cNvSpPr/>
          <p:nvPr/>
        </p:nvSpPr>
        <p:spPr>
          <a:xfrm>
            <a:off x="731520" y="4213128"/>
            <a:ext cx="1204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(Optional) </a:t>
            </a:r>
            <a:r>
              <a:rPr lang="en-US" u="sng" dirty="0"/>
              <a:t>Create the folders in the same order </a:t>
            </a:r>
            <a:r>
              <a:rPr lang="en-US" dirty="0"/>
              <a:t>as they appear in the Test Plan (for a better/easier </a:t>
            </a:r>
            <a:r>
              <a:rPr lang="en-US" dirty="0" err="1"/>
              <a:t>view&amp;understanding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4A57E-7DFC-4A60-913B-98E9507299E8}"/>
              </a:ext>
            </a:extLst>
          </p:cNvPr>
          <p:cNvSpPr/>
          <p:nvPr/>
        </p:nvSpPr>
        <p:spPr>
          <a:xfrm>
            <a:off x="731520" y="4582460"/>
            <a:ext cx="11931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- For every main folder click on &lt;</a:t>
            </a:r>
            <a:r>
              <a:rPr lang="en-US" b="1" dirty="0">
                <a:highlight>
                  <a:srgbClr val="FFFF00"/>
                </a:highlight>
              </a:rPr>
              <a:t>New Requirement</a:t>
            </a:r>
            <a:r>
              <a:rPr lang="en-US" dirty="0"/>
              <a:t>&gt; in order to add the Business Rule/FEX/FCU number/name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8B3473-4B60-4B3D-BE3C-BB5A28A6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71" y="5004973"/>
            <a:ext cx="5994181" cy="17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24" y="5084064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693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requirements traceability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5A77A-3879-4043-8786-C62419C9043D}"/>
              </a:ext>
            </a:extLst>
          </p:cNvPr>
          <p:cNvSpPr txBox="1"/>
          <p:nvPr/>
        </p:nvSpPr>
        <p:spPr>
          <a:xfrm>
            <a:off x="731520" y="1632198"/>
            <a:ext cx="863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Select the &lt;</a:t>
            </a:r>
            <a:r>
              <a:rPr lang="en-US" b="1" dirty="0">
                <a:highlight>
                  <a:srgbClr val="FFFF00"/>
                </a:highlight>
              </a:rPr>
              <a:t>Type Exigence</a:t>
            </a:r>
            <a:r>
              <a:rPr lang="en-US" dirty="0"/>
              <a:t>&gt; - </a:t>
            </a:r>
            <a:r>
              <a:rPr lang="en-US" b="1" dirty="0">
                <a:highlight>
                  <a:srgbClr val="FFFF00"/>
                </a:highlight>
              </a:rPr>
              <a:t>‘’Group’’ </a:t>
            </a:r>
            <a:r>
              <a:rPr lang="en-US" dirty="0"/>
              <a:t>in order to create a group for each US/FEX/FCU 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2AD6A-88E7-44C0-8F17-33488D3367AE}"/>
              </a:ext>
            </a:extLst>
          </p:cNvPr>
          <p:cNvSpPr/>
          <p:nvPr/>
        </p:nvSpPr>
        <p:spPr>
          <a:xfrm>
            <a:off x="731520" y="4025438"/>
            <a:ext cx="10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Select the &lt;</a:t>
            </a:r>
            <a:r>
              <a:rPr lang="en-US" b="1" dirty="0">
                <a:highlight>
                  <a:srgbClr val="FFFF00"/>
                </a:highlight>
              </a:rPr>
              <a:t>Type Exigence</a:t>
            </a:r>
            <a:r>
              <a:rPr lang="en-US" dirty="0"/>
              <a:t>&gt; - </a:t>
            </a:r>
            <a:r>
              <a:rPr lang="en-US" b="1" dirty="0"/>
              <a:t>‘’</a:t>
            </a:r>
            <a:r>
              <a:rPr lang="en-US" b="1" dirty="0">
                <a:highlight>
                  <a:srgbClr val="FFFF00"/>
                </a:highlight>
              </a:rPr>
              <a:t>Functional</a:t>
            </a:r>
            <a:r>
              <a:rPr lang="en-US" dirty="0"/>
              <a:t>’’ in order to create a function for each Business Rule 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72941-BBDD-43F3-B9E8-A7DFC5B5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44" y="2013532"/>
            <a:ext cx="6385716" cy="20917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ACED3D-F3FB-427F-AE12-D24FE550EC26}"/>
              </a:ext>
            </a:extLst>
          </p:cNvPr>
          <p:cNvSpPr/>
          <p:nvPr/>
        </p:nvSpPr>
        <p:spPr>
          <a:xfrm>
            <a:off x="7885651" y="2499919"/>
            <a:ext cx="268448" cy="68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A3D17E-D2FA-4403-9AFD-3D47516C213B}"/>
              </a:ext>
            </a:extLst>
          </p:cNvPr>
          <p:cNvCxnSpPr>
            <a:cxnSpLocks/>
          </p:cNvCxnSpPr>
          <p:nvPr/>
        </p:nvCxnSpPr>
        <p:spPr>
          <a:xfrm flipH="1">
            <a:off x="8154099" y="2399251"/>
            <a:ext cx="268448" cy="14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2951FB-0522-4209-A323-D8D0A9C51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244" y="4450681"/>
            <a:ext cx="6030116" cy="22732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708F53-3A41-43BB-B271-13233BC54D6E}"/>
              </a:ext>
            </a:extLst>
          </p:cNvPr>
          <p:cNvSpPr/>
          <p:nvPr/>
        </p:nvSpPr>
        <p:spPr>
          <a:xfrm>
            <a:off x="7599815" y="5038283"/>
            <a:ext cx="345169" cy="10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9F1F0-1B12-4A74-B680-A77B0CCCAFA6}"/>
              </a:ext>
            </a:extLst>
          </p:cNvPr>
          <p:cNvCxnSpPr>
            <a:cxnSpLocks/>
          </p:cNvCxnSpPr>
          <p:nvPr/>
        </p:nvCxnSpPr>
        <p:spPr>
          <a:xfrm flipH="1">
            <a:off x="7950206" y="4941040"/>
            <a:ext cx="268448" cy="14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5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43" y="5084064"/>
            <a:ext cx="2301240" cy="2301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F43A0-4529-4CF4-B97D-C91C6048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2183"/>
            <a:ext cx="4945039" cy="21125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693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requirements traceability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3F2634-FE9B-4718-8430-7A96842D34FA}"/>
              </a:ext>
            </a:extLst>
          </p:cNvPr>
          <p:cNvSpPr/>
          <p:nvPr/>
        </p:nvSpPr>
        <p:spPr>
          <a:xfrm>
            <a:off x="859790" y="1541667"/>
            <a:ext cx="72966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Link Requirements to the tests:</a:t>
            </a:r>
          </a:p>
          <a:p>
            <a:endParaRPr lang="en-US" dirty="0"/>
          </a:p>
          <a:p>
            <a:r>
              <a:rPr lang="en-US" dirty="0"/>
              <a:t>Go to &lt;</a:t>
            </a:r>
            <a:r>
              <a:rPr lang="en-US" b="1" dirty="0">
                <a:highlight>
                  <a:srgbClr val="FFFF00"/>
                </a:highlight>
              </a:rPr>
              <a:t>Test Plan</a:t>
            </a:r>
            <a:r>
              <a:rPr lang="en-US" dirty="0"/>
              <a:t>&gt; and for </a:t>
            </a:r>
            <a:r>
              <a:rPr lang="en-US" dirty="0" err="1"/>
              <a:t>For</a:t>
            </a:r>
            <a:r>
              <a:rPr lang="en-US" dirty="0"/>
              <a:t> every TC created: </a:t>
            </a:r>
          </a:p>
          <a:p>
            <a:pPr>
              <a:buFontTx/>
              <a:buChar char="-"/>
            </a:pPr>
            <a:r>
              <a:rPr lang="en-US" dirty="0"/>
              <a:t>Click on the test</a:t>
            </a:r>
          </a:p>
          <a:p>
            <a:pPr>
              <a:buFontTx/>
              <a:buChar char="-"/>
            </a:pPr>
            <a:r>
              <a:rPr lang="en-US" dirty="0"/>
              <a:t>Click on the tab &lt;</a:t>
            </a:r>
            <a:r>
              <a:rPr lang="en-US" b="1" dirty="0" err="1"/>
              <a:t>Req</a:t>
            </a:r>
            <a:r>
              <a:rPr lang="en-US" b="1" dirty="0"/>
              <a:t> coverage</a:t>
            </a:r>
            <a:r>
              <a:rPr lang="en-US" dirty="0"/>
              <a:t>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C0177-2523-4385-A5F4-81B0846B001B}"/>
              </a:ext>
            </a:extLst>
          </p:cNvPr>
          <p:cNvSpPr/>
          <p:nvPr/>
        </p:nvSpPr>
        <p:spPr>
          <a:xfrm>
            <a:off x="731520" y="4268831"/>
            <a:ext cx="5493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Click on &lt;</a:t>
            </a:r>
            <a:r>
              <a:rPr lang="en-US" b="1" dirty="0">
                <a:highlight>
                  <a:srgbClr val="FFFF00"/>
                </a:highlight>
              </a:rPr>
              <a:t>Select </a:t>
            </a:r>
            <a:r>
              <a:rPr lang="en-US" b="1" dirty="0" err="1">
                <a:highlight>
                  <a:srgbClr val="FFFF00"/>
                </a:highlight>
              </a:rPr>
              <a:t>Req</a:t>
            </a:r>
            <a:r>
              <a:rPr lang="en-US" dirty="0"/>
              <a:t>&gt; - The ‘’</a:t>
            </a:r>
            <a:r>
              <a:rPr lang="en-US" i="1" u="sng" dirty="0"/>
              <a:t>Requirement Tree</a:t>
            </a:r>
            <a:r>
              <a:rPr lang="en-US" dirty="0"/>
              <a:t>’’ is shown</a:t>
            </a:r>
          </a:p>
          <a:p>
            <a:endParaRPr lang="en-US" dirty="0"/>
          </a:p>
          <a:p>
            <a:r>
              <a:rPr lang="en-US" dirty="0"/>
              <a:t>Select the </a:t>
            </a:r>
            <a:r>
              <a:rPr lang="en-US" dirty="0" err="1"/>
              <a:t>requierement</a:t>
            </a:r>
            <a:r>
              <a:rPr lang="en-US" dirty="0"/>
              <a:t> in it and click on the arrow to the left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815DC-CB20-4352-B69E-865AE66D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8767"/>
            <a:ext cx="5137646" cy="26821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F81355-01A4-4E26-9F52-069CDCCB57DF}"/>
              </a:ext>
            </a:extLst>
          </p:cNvPr>
          <p:cNvSpPr/>
          <p:nvPr/>
        </p:nvSpPr>
        <p:spPr>
          <a:xfrm>
            <a:off x="9285314" y="1541667"/>
            <a:ext cx="356829" cy="164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42B7C-9DD2-4033-879A-282AD8461CB2}"/>
              </a:ext>
            </a:extLst>
          </p:cNvPr>
          <p:cNvCxnSpPr>
            <a:cxnSpLocks/>
          </p:cNvCxnSpPr>
          <p:nvPr/>
        </p:nvCxnSpPr>
        <p:spPr>
          <a:xfrm flipH="1">
            <a:off x="9650429" y="1430485"/>
            <a:ext cx="262010" cy="179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2A6CFD0-1613-4446-94B5-8E90C67FE319}"/>
              </a:ext>
            </a:extLst>
          </p:cNvPr>
          <p:cNvSpPr/>
          <p:nvPr/>
        </p:nvSpPr>
        <p:spPr>
          <a:xfrm>
            <a:off x="8679544" y="4459514"/>
            <a:ext cx="333827" cy="127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4DF747-4BB8-4180-A80D-E7FF2F8D2E1D}"/>
              </a:ext>
            </a:extLst>
          </p:cNvPr>
          <p:cNvCxnSpPr>
            <a:cxnSpLocks/>
          </p:cNvCxnSpPr>
          <p:nvPr/>
        </p:nvCxnSpPr>
        <p:spPr>
          <a:xfrm flipH="1">
            <a:off x="9023304" y="4349415"/>
            <a:ext cx="262010" cy="179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879DD1-09FC-430D-9A04-C679863D715B}"/>
              </a:ext>
            </a:extLst>
          </p:cNvPr>
          <p:cNvCxnSpPr>
            <a:cxnSpLocks/>
          </p:cNvCxnSpPr>
          <p:nvPr/>
        </p:nvCxnSpPr>
        <p:spPr>
          <a:xfrm flipH="1">
            <a:off x="9971010" y="4538152"/>
            <a:ext cx="262010" cy="179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A484A13-74AE-46CE-BFCB-59D7BF47E040}"/>
              </a:ext>
            </a:extLst>
          </p:cNvPr>
          <p:cNvSpPr/>
          <p:nvPr/>
        </p:nvSpPr>
        <p:spPr>
          <a:xfrm>
            <a:off x="9853868" y="4681210"/>
            <a:ext cx="117142" cy="133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78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24" y="5084064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907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create cycles for each iteration/sprint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2BD2A-6F31-46E3-A3C8-AC3B820F370C}"/>
              </a:ext>
            </a:extLst>
          </p:cNvPr>
          <p:cNvSpPr/>
          <p:nvPr/>
        </p:nvSpPr>
        <p:spPr>
          <a:xfrm>
            <a:off x="560832" y="1402372"/>
            <a:ext cx="10137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in the &lt;</a:t>
            </a:r>
            <a:r>
              <a:rPr lang="en-US" b="1" dirty="0">
                <a:highlight>
                  <a:srgbClr val="FFFF00"/>
                </a:highlight>
              </a:rPr>
              <a:t>Management</a:t>
            </a:r>
            <a:r>
              <a:rPr lang="en-US" dirty="0"/>
              <a:t>&gt; main tab the &lt;</a:t>
            </a:r>
            <a:r>
              <a:rPr lang="en-US" b="1" dirty="0">
                <a:highlight>
                  <a:srgbClr val="FFFF00"/>
                </a:highlight>
              </a:rPr>
              <a:t>Releases</a:t>
            </a:r>
            <a:r>
              <a:rPr lang="en-US" dirty="0"/>
              <a:t>&gt; function</a:t>
            </a:r>
          </a:p>
          <a:p>
            <a:r>
              <a:rPr lang="en-US" dirty="0"/>
              <a:t>(Optional) If necessary create a new folder</a:t>
            </a:r>
          </a:p>
          <a:p>
            <a:r>
              <a:rPr lang="en-US" dirty="0"/>
              <a:t>Click on the folder and select the &lt;</a:t>
            </a:r>
            <a:r>
              <a:rPr lang="en-US" b="1" dirty="0">
                <a:highlight>
                  <a:srgbClr val="FFFF00"/>
                </a:highlight>
              </a:rPr>
              <a:t>New empty release</a:t>
            </a:r>
            <a:r>
              <a:rPr lang="en-US" dirty="0"/>
              <a:t>&gt; function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7F127-C519-46E9-BFFC-9CC2E9159947}"/>
              </a:ext>
            </a:extLst>
          </p:cNvPr>
          <p:cNvSpPr/>
          <p:nvPr/>
        </p:nvSpPr>
        <p:spPr>
          <a:xfrm>
            <a:off x="560832" y="2413314"/>
            <a:ext cx="1094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Choose  a &lt;</a:t>
            </a:r>
            <a:r>
              <a:rPr lang="en-US" b="1" dirty="0">
                <a:highlight>
                  <a:srgbClr val="FFFF00"/>
                </a:highlight>
              </a:rPr>
              <a:t>Name</a:t>
            </a:r>
            <a:r>
              <a:rPr lang="en-US" dirty="0"/>
              <a:t>&gt; for the Release (the application name )a &lt;</a:t>
            </a:r>
            <a:r>
              <a:rPr lang="en-US" b="1" dirty="0">
                <a:highlight>
                  <a:srgbClr val="FFFF00"/>
                </a:highlight>
              </a:rPr>
              <a:t>Start Date</a:t>
            </a:r>
            <a:r>
              <a:rPr lang="en-US" dirty="0"/>
              <a:t>&gt; and &lt;</a:t>
            </a:r>
            <a:r>
              <a:rPr lang="en-US" b="1" dirty="0">
                <a:highlight>
                  <a:srgbClr val="FFFF00"/>
                </a:highlight>
              </a:rPr>
              <a:t>End Date</a:t>
            </a:r>
            <a:r>
              <a:rPr lang="en-US" dirty="0"/>
              <a:t>&gt; estimated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15F5D-0C23-4677-A772-D99875424D47}"/>
              </a:ext>
            </a:extLst>
          </p:cNvPr>
          <p:cNvSpPr/>
          <p:nvPr/>
        </p:nvSpPr>
        <p:spPr>
          <a:xfrm>
            <a:off x="560832" y="28702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Click on the release created </a:t>
            </a:r>
          </a:p>
          <a:p>
            <a:r>
              <a:rPr lang="en-US" dirty="0"/>
              <a:t>Click on create &lt;</a:t>
            </a:r>
            <a:r>
              <a:rPr lang="en-US" b="1" dirty="0">
                <a:highlight>
                  <a:srgbClr val="FFFF00"/>
                </a:highlight>
              </a:rPr>
              <a:t>New Cycle</a:t>
            </a:r>
            <a:r>
              <a:rPr lang="en-US" dirty="0"/>
              <a:t>&gt;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84831-B882-4A15-9C6E-4FB1DD69A7EF}"/>
              </a:ext>
            </a:extLst>
          </p:cNvPr>
          <p:cNvSpPr/>
          <p:nvPr/>
        </p:nvSpPr>
        <p:spPr>
          <a:xfrm>
            <a:off x="528320" y="3463075"/>
            <a:ext cx="11464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Choose  a &lt;</a:t>
            </a:r>
            <a:r>
              <a:rPr lang="en-US" b="1" dirty="0">
                <a:highlight>
                  <a:srgbClr val="FFFF00"/>
                </a:highlight>
              </a:rPr>
              <a:t>Name</a:t>
            </a:r>
            <a:r>
              <a:rPr lang="en-US" dirty="0"/>
              <a:t>&gt; for the Cycle (e.g. Sprint x ), a &lt;</a:t>
            </a:r>
            <a:r>
              <a:rPr lang="en-US" b="1" dirty="0">
                <a:highlight>
                  <a:srgbClr val="FFFF00"/>
                </a:highlight>
              </a:rPr>
              <a:t>Start Date</a:t>
            </a:r>
            <a:r>
              <a:rPr lang="en-US" dirty="0"/>
              <a:t>&gt; and &lt;</a:t>
            </a:r>
            <a:r>
              <a:rPr lang="en-US" b="1" dirty="0">
                <a:highlight>
                  <a:srgbClr val="FFFF00"/>
                </a:highlight>
              </a:rPr>
              <a:t>End Date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F5223-5048-4B7F-8EBA-CB11B4B8F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3" y="3920018"/>
            <a:ext cx="5756684" cy="2206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81AEA0-8E90-4EFA-ABEE-F16D294A4B4E}"/>
              </a:ext>
            </a:extLst>
          </p:cNvPr>
          <p:cNvSpPr/>
          <p:nvPr/>
        </p:nvSpPr>
        <p:spPr>
          <a:xfrm>
            <a:off x="1404851" y="4264429"/>
            <a:ext cx="640080" cy="9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C4A7AC-E43A-4790-9A28-E8CF48766AC8}"/>
              </a:ext>
            </a:extLst>
          </p:cNvPr>
          <p:cNvCxnSpPr>
            <a:cxnSpLocks/>
          </p:cNvCxnSpPr>
          <p:nvPr/>
        </p:nvCxnSpPr>
        <p:spPr>
          <a:xfrm flipH="1">
            <a:off x="2059387" y="4036223"/>
            <a:ext cx="290944" cy="22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A87D6E2-1814-43E0-932F-29713E488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868" y="3920013"/>
            <a:ext cx="5200996" cy="23146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5EB2EC0-2E7C-4A1F-8052-B937C9BF2BB9}"/>
              </a:ext>
            </a:extLst>
          </p:cNvPr>
          <p:cNvSpPr/>
          <p:nvPr/>
        </p:nvSpPr>
        <p:spPr>
          <a:xfrm>
            <a:off x="7816071" y="4036223"/>
            <a:ext cx="122584" cy="170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0D60A7-FECB-4C0B-8181-F1023D3A113D}"/>
              </a:ext>
            </a:extLst>
          </p:cNvPr>
          <p:cNvCxnSpPr>
            <a:cxnSpLocks/>
          </p:cNvCxnSpPr>
          <p:nvPr/>
        </p:nvCxnSpPr>
        <p:spPr>
          <a:xfrm flipH="1">
            <a:off x="7938655" y="3832407"/>
            <a:ext cx="290944" cy="22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1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8629A-B563-480B-8365-03C6DF55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58" y="4660915"/>
            <a:ext cx="5266097" cy="18406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7" y="5408906"/>
            <a:ext cx="1967715" cy="1967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421178"/>
            <a:ext cx="907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create cycles for each iteration/sprint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CF0F2-36C3-4C52-B364-85FCB7C817F5}"/>
              </a:ext>
            </a:extLst>
          </p:cNvPr>
          <p:cNvSpPr/>
          <p:nvPr/>
        </p:nvSpPr>
        <p:spPr>
          <a:xfrm>
            <a:off x="731520" y="1452110"/>
            <a:ext cx="3342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 Release and Cycle to Test Lab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6E46D6-9637-448E-8050-B6FFF9B8017F}"/>
              </a:ext>
            </a:extLst>
          </p:cNvPr>
          <p:cNvSpPr/>
          <p:nvPr/>
        </p:nvSpPr>
        <p:spPr>
          <a:xfrm>
            <a:off x="731520" y="1938605"/>
            <a:ext cx="1157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 to &lt;</a:t>
            </a:r>
            <a:r>
              <a:rPr lang="en-US" b="1" dirty="0">
                <a:highlight>
                  <a:srgbClr val="FFFF00"/>
                </a:highlight>
              </a:rPr>
              <a:t>Test Lab</a:t>
            </a:r>
            <a:r>
              <a:rPr lang="en-US" dirty="0"/>
              <a:t>&gt; in the main menu</a:t>
            </a:r>
          </a:p>
          <a:p>
            <a:endParaRPr lang="en-US" dirty="0"/>
          </a:p>
          <a:p>
            <a:r>
              <a:rPr lang="en-US" dirty="0"/>
              <a:t>Select the folder that contains the iteration that must be assigned to the cycle created (In scope to test the functionalities selected in this cycle)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8DC6-8D6B-466B-8E87-E75C02F61C32}"/>
              </a:ext>
            </a:extLst>
          </p:cNvPr>
          <p:cNvSpPr/>
          <p:nvPr/>
        </p:nvSpPr>
        <p:spPr>
          <a:xfrm>
            <a:off x="731520" y="3349735"/>
            <a:ext cx="611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 on it and in the &lt;</a:t>
            </a:r>
            <a:r>
              <a:rPr lang="en-US" b="1" dirty="0">
                <a:highlight>
                  <a:srgbClr val="FFFF00"/>
                </a:highlight>
              </a:rPr>
              <a:t>Details</a:t>
            </a:r>
            <a:r>
              <a:rPr lang="en-US" dirty="0"/>
              <a:t>&gt; tab click on  &lt;</a:t>
            </a:r>
            <a:r>
              <a:rPr lang="en-US" b="1" dirty="0">
                <a:highlight>
                  <a:srgbClr val="FFFF00"/>
                </a:highlight>
              </a:rPr>
              <a:t>Assigned to cycle</a:t>
            </a:r>
            <a:r>
              <a:rPr lang="en-US" dirty="0"/>
              <a:t>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69A89-21A2-47D3-BF76-D9C04C10F84E}"/>
              </a:ext>
            </a:extLst>
          </p:cNvPr>
          <p:cNvSpPr/>
          <p:nvPr/>
        </p:nvSpPr>
        <p:spPr>
          <a:xfrm>
            <a:off x="708853" y="3801849"/>
            <a:ext cx="11530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/>
              <a:t>Choose the Cycle </a:t>
            </a:r>
            <a:r>
              <a:rPr lang="en-US" dirty="0"/>
              <a:t>created that must be assigned to the sprint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3B56FA-7854-4D8F-9887-1E5408D8E731}"/>
              </a:ext>
            </a:extLst>
          </p:cNvPr>
          <p:cNvSpPr/>
          <p:nvPr/>
        </p:nvSpPr>
        <p:spPr>
          <a:xfrm>
            <a:off x="740286" y="4187765"/>
            <a:ext cx="10232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/>
              <a:t>Automatically the cycle will be assigned </a:t>
            </a:r>
            <a:r>
              <a:rPr lang="en-US" dirty="0"/>
              <a:t>to all the sub-folders of the main folder selected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B1726-0B7A-4D4D-8BDA-6D80259E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" y="4573681"/>
            <a:ext cx="3888917" cy="19341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F6A81D1-49FD-43D4-938E-EC271B275513}"/>
              </a:ext>
            </a:extLst>
          </p:cNvPr>
          <p:cNvSpPr/>
          <p:nvPr/>
        </p:nvSpPr>
        <p:spPr>
          <a:xfrm>
            <a:off x="4154808" y="4834096"/>
            <a:ext cx="648393" cy="12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8B2245-EDAF-42AC-82EA-158FE4C6D3EE}"/>
              </a:ext>
            </a:extLst>
          </p:cNvPr>
          <p:cNvCxnSpPr>
            <a:cxnSpLocks/>
          </p:cNvCxnSpPr>
          <p:nvPr/>
        </p:nvCxnSpPr>
        <p:spPr>
          <a:xfrm flipH="1">
            <a:off x="4786635" y="4573681"/>
            <a:ext cx="290944" cy="228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B1918-C66E-4FEE-92B2-13FCCAA60FE1}"/>
              </a:ext>
            </a:extLst>
          </p:cNvPr>
          <p:cNvSpPr/>
          <p:nvPr/>
        </p:nvSpPr>
        <p:spPr>
          <a:xfrm>
            <a:off x="6854888" y="5132352"/>
            <a:ext cx="1324835" cy="147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92FFA0-86F1-4B31-925F-54DC9075F21F}"/>
              </a:ext>
            </a:extLst>
          </p:cNvPr>
          <p:cNvCxnSpPr>
            <a:cxnSpLocks/>
          </p:cNvCxnSpPr>
          <p:nvPr/>
        </p:nvCxnSpPr>
        <p:spPr>
          <a:xfrm flipH="1">
            <a:off x="7494969" y="4904146"/>
            <a:ext cx="305400" cy="215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3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73827" y="909299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97" y="5408906"/>
            <a:ext cx="1967715" cy="1967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699" y="273131"/>
            <a:ext cx="1105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HP ALM – create release and cycles for each non-regression testing session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80944-899A-4CFF-95F7-C9027FA60211}"/>
              </a:ext>
            </a:extLst>
          </p:cNvPr>
          <p:cNvSpPr/>
          <p:nvPr/>
        </p:nvSpPr>
        <p:spPr>
          <a:xfrm>
            <a:off x="390699" y="1078508"/>
            <a:ext cx="1170986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Non – regression testing sessions have to be traced accordingly in HP ALM, so that we can easily identify when they were run and the sprints/functionalities for which we have run the non-regressions tests</a:t>
            </a:r>
          </a:p>
          <a:p>
            <a:endParaRPr lang="en-US" dirty="0"/>
          </a:p>
          <a:p>
            <a:r>
              <a:rPr lang="en-US" u="sng" dirty="0"/>
              <a:t>Release:</a:t>
            </a:r>
          </a:p>
          <a:p>
            <a:endParaRPr lang="en-US" u="sng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Name</a:t>
            </a:r>
            <a:r>
              <a:rPr lang="en-US" dirty="0"/>
              <a:t>&gt; for the Release : Non-regression Tests + application name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Start Date</a:t>
            </a:r>
            <a:r>
              <a:rPr lang="en-US" dirty="0"/>
              <a:t>&gt;: the estimated start date of the project/release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End Date</a:t>
            </a:r>
            <a:r>
              <a:rPr lang="en-US" dirty="0"/>
              <a:t>&gt; : the estimated end date of the project /release</a:t>
            </a:r>
          </a:p>
          <a:p>
            <a:endParaRPr lang="en-US" dirty="0"/>
          </a:p>
          <a:p>
            <a:r>
              <a:rPr lang="en-US" u="sng" dirty="0"/>
              <a:t>Cycles (3 sprints to be tested):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Name</a:t>
            </a:r>
            <a:r>
              <a:rPr lang="en-US" dirty="0"/>
              <a:t>&gt; for each cycle: should include the name of the last 3 sprints for which we do the TNR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Start Date</a:t>
            </a:r>
            <a:r>
              <a:rPr lang="en-US" dirty="0"/>
              <a:t>&gt; the start date of the first sprint to be included in the TNR testing session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b="1" dirty="0">
                <a:highlight>
                  <a:srgbClr val="FFFF00"/>
                </a:highlight>
              </a:rPr>
              <a:t>End Date</a:t>
            </a:r>
            <a:r>
              <a:rPr lang="en-US" dirty="0"/>
              <a:t>&gt; the end date of the third sprint to be included in the TNR testing session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38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3B765-407C-4A96-905E-847324F1EF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38411-CB7F-423F-A944-689B6FAAF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D447B6-3B76-4077-9AF6-A7B3817B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071" y="2766218"/>
            <a:ext cx="4337858" cy="1325563"/>
          </a:xfrm>
        </p:spPr>
        <p:txBody>
          <a:bodyPr/>
          <a:lstStyle/>
          <a:p>
            <a:pPr algn="ctr"/>
            <a:r>
              <a:rPr lang="en-US" sz="5400" dirty="0">
                <a:latin typeface="+mn-lt"/>
                <a:ea typeface="+mn-ea"/>
                <a:cs typeface="+mn-cs"/>
              </a:rPr>
              <a:t>Test execution</a:t>
            </a:r>
            <a:endParaRPr lang="fr-FR" sz="5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2424B5-478B-4E88-B987-75E380C6EE78}"/>
              </a:ext>
            </a:extLst>
          </p:cNvPr>
          <p:cNvCxnSpPr>
            <a:cxnSpLocks/>
          </p:cNvCxnSpPr>
          <p:nvPr/>
        </p:nvCxnSpPr>
        <p:spPr>
          <a:xfrm>
            <a:off x="3927071" y="3805382"/>
            <a:ext cx="43378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3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3781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 case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BC2C2-033B-424A-9377-934728607EEB}"/>
              </a:ext>
            </a:extLst>
          </p:cNvPr>
          <p:cNvSpPr txBox="1"/>
          <p:nvPr/>
        </p:nvSpPr>
        <p:spPr>
          <a:xfrm>
            <a:off x="688768" y="2007095"/>
            <a:ext cx="1119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Start </a:t>
            </a:r>
            <a:r>
              <a:rPr lang="fr-FR" dirty="0" err="1"/>
              <a:t>testing</a:t>
            </a:r>
            <a:r>
              <a:rPr lang="fr-FR" dirty="0"/>
              <a:t> the application and </a:t>
            </a:r>
            <a:r>
              <a:rPr lang="fr-FR" dirty="0" err="1"/>
              <a:t>veryfing</a:t>
            </a:r>
            <a:r>
              <a:rPr lang="fr-FR" dirty="0"/>
              <a:t> all the business </a:t>
            </a:r>
            <a:r>
              <a:rPr lang="fr-FR" dirty="0" err="1"/>
              <a:t>rules</a:t>
            </a:r>
            <a:r>
              <a:rPr lang="fr-FR" dirty="0"/>
              <a:t>/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specifications</a:t>
            </a:r>
            <a:r>
              <a:rPr lang="fr-FR" dirty="0"/>
              <a:t>/ workflows/ </a:t>
            </a:r>
            <a:r>
              <a:rPr lang="fr-FR" dirty="0" err="1"/>
              <a:t>functionalities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Create the Test Evidences document for the scenarios </a:t>
            </a:r>
            <a:r>
              <a:rPr lang="fr-FR" dirty="0" err="1"/>
              <a:t>executed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bug </a:t>
            </a:r>
            <a:r>
              <a:rPr lang="fr-FR" dirty="0" err="1"/>
              <a:t>found</a:t>
            </a:r>
            <a:r>
              <a:rPr lang="fr-FR" dirty="0"/>
              <a:t> – </a:t>
            </a:r>
            <a:r>
              <a:rPr lang="fr-FR" dirty="0" err="1"/>
              <a:t>printscreens</a:t>
            </a:r>
            <a:r>
              <a:rPr lang="fr-FR" dirty="0"/>
              <a:t> and how can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reproduced</a:t>
            </a:r>
            <a:r>
              <a:rPr lang="fr-FR" dirty="0"/>
              <a:t> (</a:t>
            </a:r>
            <a:r>
              <a:rPr lang="fr-FR" dirty="0" err="1"/>
              <a:t>steps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Run the test cases in ALM in the </a:t>
            </a:r>
            <a:r>
              <a:rPr lang="fr-FR" i="1" dirty="0"/>
              <a:t>Test </a:t>
            </a:r>
            <a:r>
              <a:rPr lang="fr-FR" i="1" dirty="0" err="1"/>
              <a:t>Lab</a:t>
            </a:r>
            <a:r>
              <a:rPr lang="fr-FR" i="1" dirty="0"/>
              <a:t> </a:t>
            </a:r>
            <a:r>
              <a:rPr lang="fr-FR" dirty="0"/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54134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0791" y="2967335"/>
            <a:ext cx="6910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Documentation analysis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894C5E-CA08-453A-9B0D-D4A4853781F9}"/>
              </a:ext>
            </a:extLst>
          </p:cNvPr>
          <p:cNvCxnSpPr>
            <a:cxnSpLocks/>
          </p:cNvCxnSpPr>
          <p:nvPr/>
        </p:nvCxnSpPr>
        <p:spPr>
          <a:xfrm>
            <a:off x="2640791" y="3872192"/>
            <a:ext cx="69104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4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3B765-407C-4A96-905E-847324F1EF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38411-CB7F-423F-A944-689B6FAAF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D447B6-3B76-4077-9AF6-A7B3817B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766218"/>
            <a:ext cx="5257800" cy="1325563"/>
          </a:xfrm>
        </p:spPr>
        <p:txBody>
          <a:bodyPr/>
          <a:lstStyle/>
          <a:p>
            <a:pPr algn="ctr"/>
            <a:r>
              <a:rPr lang="en-US" sz="5400" dirty="0">
                <a:latin typeface="+mn-lt"/>
                <a:ea typeface="+mn-ea"/>
                <a:cs typeface="+mn-cs"/>
              </a:rPr>
              <a:t>Defect reporting</a:t>
            </a:r>
            <a:endParaRPr lang="fr-FR" sz="5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7C8551-A64B-4BCE-BA8D-11338A476E30}"/>
              </a:ext>
            </a:extLst>
          </p:cNvPr>
          <p:cNvCxnSpPr>
            <a:cxnSpLocks/>
          </p:cNvCxnSpPr>
          <p:nvPr/>
        </p:nvCxnSpPr>
        <p:spPr>
          <a:xfrm>
            <a:off x="3790604" y="3888509"/>
            <a:ext cx="46107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4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650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633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Defect logging and test 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E7B75-FF59-4188-87FA-3D42F5884D3F}"/>
              </a:ext>
            </a:extLst>
          </p:cNvPr>
          <p:cNvSpPr txBox="1"/>
          <p:nvPr/>
        </p:nvSpPr>
        <p:spPr>
          <a:xfrm>
            <a:off x="731520" y="1691640"/>
            <a:ext cx="11137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bug </a:t>
            </a:r>
            <a:r>
              <a:rPr lang="fr-FR" dirty="0" err="1"/>
              <a:t>found</a:t>
            </a:r>
            <a:r>
              <a:rPr lang="fr-FR" dirty="0"/>
              <a:t> in a </a:t>
            </a:r>
            <a:r>
              <a:rPr lang="fr-FR" dirty="0" err="1"/>
              <a:t>word</a:t>
            </a:r>
            <a:r>
              <a:rPr lang="fr-FR" dirty="0"/>
              <a:t> document–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printscreens</a:t>
            </a:r>
            <a:r>
              <a:rPr lang="fr-FR" dirty="0"/>
              <a:t> and </a:t>
            </a:r>
            <a:r>
              <a:rPr lang="fr-FR" dirty="0" err="1"/>
              <a:t>details</a:t>
            </a:r>
            <a:r>
              <a:rPr lang="fr-FR" dirty="0"/>
              <a:t> on how to </a:t>
            </a:r>
            <a:r>
              <a:rPr lang="fr-FR" dirty="0" err="1"/>
              <a:t>reproduce</a:t>
            </a:r>
            <a:r>
              <a:rPr lang="fr-FR" dirty="0"/>
              <a:t> the bug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Register</a:t>
            </a:r>
            <a:r>
              <a:rPr lang="fr-FR" dirty="0"/>
              <a:t> the bugs in ALM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Send</a:t>
            </a:r>
            <a:r>
              <a:rPr lang="fr-FR" dirty="0"/>
              <a:t> to the </a:t>
            </a:r>
            <a:r>
              <a:rPr lang="fr-FR" dirty="0" err="1"/>
              <a:t>whole</a:t>
            </a:r>
            <a:r>
              <a:rPr lang="fr-FR" dirty="0"/>
              <a:t> team the </a:t>
            </a:r>
            <a:r>
              <a:rPr lang="fr-FR" dirty="0" err="1"/>
              <a:t>remarks</a:t>
            </a:r>
            <a:r>
              <a:rPr lang="fr-FR" dirty="0"/>
              <a:t> file to </a:t>
            </a:r>
            <a:r>
              <a:rPr lang="fr-FR" dirty="0" err="1"/>
              <a:t>make</a:t>
            </a:r>
            <a:r>
              <a:rPr lang="fr-FR" dirty="0"/>
              <a:t> the process transparent (</a:t>
            </a:r>
            <a:r>
              <a:rPr lang="fr-FR" dirty="0" err="1"/>
              <a:t>including</a:t>
            </a:r>
            <a:r>
              <a:rPr lang="fr-FR" dirty="0"/>
              <a:t> the french team) 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715D4B2-0E66-4696-B1CA-C4D2026EA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71" y="3664293"/>
            <a:ext cx="8164542" cy="24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650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" y="6184661"/>
            <a:ext cx="1536700" cy="614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10937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Defect logging and test reporting : </a:t>
            </a:r>
            <a:r>
              <a:rPr lang="fr-FR" sz="3600" dirty="0"/>
              <a:t>ALM – bug registration</a:t>
            </a:r>
          </a:p>
          <a:p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70B47-91A9-48FD-ABD1-B094CC6E3174}"/>
              </a:ext>
            </a:extLst>
          </p:cNvPr>
          <p:cNvSpPr txBox="1"/>
          <p:nvPr/>
        </p:nvSpPr>
        <p:spPr>
          <a:xfrm>
            <a:off x="22489" y="1200842"/>
            <a:ext cx="35910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defect</a:t>
            </a:r>
            <a:r>
              <a:rPr lang="fr-FR" dirty="0"/>
              <a:t>: </a:t>
            </a:r>
          </a:p>
          <a:p>
            <a:pPr algn="just"/>
            <a:endParaRPr lang="fr-FR" dirty="0"/>
          </a:p>
          <a:p>
            <a:pPr marL="285750" indent="-285750" algn="just">
              <a:buFontTx/>
              <a:buChar char="-"/>
            </a:pPr>
            <a:r>
              <a:rPr lang="fr-FR" dirty="0"/>
              <a:t>Create a </a:t>
            </a:r>
            <a:r>
              <a:rPr lang="fr-FR" dirty="0" err="1"/>
              <a:t>defect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running the tests in &lt;</a:t>
            </a:r>
            <a:r>
              <a:rPr lang="fr-FR" dirty="0">
                <a:highlight>
                  <a:srgbClr val="FFFF00"/>
                </a:highlight>
              </a:rPr>
              <a:t>Test </a:t>
            </a:r>
            <a:r>
              <a:rPr lang="fr-FR" dirty="0" err="1">
                <a:highlight>
                  <a:srgbClr val="FFFF00"/>
                </a:highlight>
              </a:rPr>
              <a:t>Lab</a:t>
            </a:r>
            <a:r>
              <a:rPr lang="fr-FR" dirty="0"/>
              <a:t>&gt;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Create a </a:t>
            </a:r>
            <a:r>
              <a:rPr lang="fr-FR" dirty="0" err="1"/>
              <a:t>defect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the &lt;</a:t>
            </a:r>
            <a:r>
              <a:rPr lang="fr-FR" dirty="0" err="1">
                <a:highlight>
                  <a:srgbClr val="FFFF00"/>
                </a:highlight>
              </a:rPr>
              <a:t>Defects</a:t>
            </a:r>
            <a:r>
              <a:rPr lang="fr-FR" dirty="0"/>
              <a:t>&gt; tab</a:t>
            </a:r>
          </a:p>
          <a:p>
            <a:pPr marL="285750" indent="-285750" algn="just">
              <a:buFontTx/>
              <a:buChar char="-"/>
            </a:pPr>
            <a:endParaRPr lang="fr-FR" dirty="0"/>
          </a:p>
          <a:p>
            <a:pPr algn="just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a new </a:t>
            </a:r>
            <a:r>
              <a:rPr lang="fr-FR" dirty="0" err="1"/>
              <a:t>defect</a:t>
            </a:r>
            <a:r>
              <a:rPr lang="fr-FR" dirty="0"/>
              <a:t>: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Fill in the </a:t>
            </a:r>
            <a:r>
              <a:rPr lang="fr-FR" dirty="0" err="1"/>
              <a:t>mandatory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a new </a:t>
            </a:r>
            <a:r>
              <a:rPr lang="fr-FR" dirty="0" err="1"/>
              <a:t>defect</a:t>
            </a:r>
            <a:r>
              <a:rPr lang="fr-FR" dirty="0"/>
              <a:t> (&lt;</a:t>
            </a:r>
            <a:r>
              <a:rPr lang="fr-FR" dirty="0" err="1">
                <a:highlight>
                  <a:srgbClr val="FFFF00"/>
                </a:highlight>
              </a:rPr>
              <a:t>Severity</a:t>
            </a:r>
            <a:r>
              <a:rPr lang="fr-FR" dirty="0"/>
              <a:t>&gt;, &lt;</a:t>
            </a:r>
            <a:r>
              <a:rPr lang="fr-FR" dirty="0">
                <a:highlight>
                  <a:srgbClr val="FFFF00"/>
                </a:highlight>
              </a:rPr>
              <a:t>Test </a:t>
            </a:r>
            <a:r>
              <a:rPr lang="fr-FR" dirty="0" err="1">
                <a:highlight>
                  <a:srgbClr val="FFFF00"/>
                </a:highlight>
              </a:rPr>
              <a:t>level</a:t>
            </a:r>
            <a:r>
              <a:rPr lang="fr-FR" dirty="0"/>
              <a:t>&gt;, &lt;</a:t>
            </a:r>
            <a:r>
              <a:rPr lang="fr-FR" dirty="0" err="1">
                <a:highlight>
                  <a:srgbClr val="FFFF00"/>
                </a:highlight>
              </a:rPr>
              <a:t>Title</a:t>
            </a:r>
            <a:r>
              <a:rPr lang="fr-FR" dirty="0"/>
              <a:t>&gt;)</a:t>
            </a:r>
          </a:p>
          <a:p>
            <a:pPr marL="285750" indent="-285750" algn="just">
              <a:buFontTx/>
              <a:buChar char="-"/>
            </a:pPr>
            <a:r>
              <a:rPr lang="fr-FR" dirty="0" err="1"/>
              <a:t>Add</a:t>
            </a:r>
            <a:r>
              <a:rPr lang="fr-FR" dirty="0"/>
              <a:t> the </a:t>
            </a:r>
            <a:r>
              <a:rPr lang="fr-FR" dirty="0" err="1"/>
              <a:t>screenshots</a:t>
            </a:r>
            <a:r>
              <a:rPr lang="fr-FR" dirty="0"/>
              <a:t>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evidence</a:t>
            </a:r>
            <a:r>
              <a:rPr lang="fr-FR" dirty="0"/>
              <a:t> files in &lt;</a:t>
            </a:r>
            <a:r>
              <a:rPr lang="fr-FR" dirty="0" err="1">
                <a:highlight>
                  <a:srgbClr val="FFFF00"/>
                </a:highlight>
              </a:rPr>
              <a:t>Attachments</a:t>
            </a:r>
            <a:r>
              <a:rPr lang="fr-FR" dirty="0"/>
              <a:t>&gt; tab</a:t>
            </a:r>
          </a:p>
          <a:p>
            <a:pPr marL="285750" indent="-285750" algn="just">
              <a:buFontTx/>
              <a:buChar char="-"/>
            </a:pPr>
            <a:r>
              <a:rPr lang="fr-FR" dirty="0" err="1"/>
              <a:t>Advice</a:t>
            </a:r>
            <a:r>
              <a:rPr lang="fr-FR" dirty="0"/>
              <a:t>: </a:t>
            </a:r>
            <a:r>
              <a:rPr lang="fr-FR" dirty="0" err="1"/>
              <a:t>explain</a:t>
            </a:r>
            <a:r>
              <a:rPr lang="fr-FR" dirty="0"/>
              <a:t> the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behaviour</a:t>
            </a:r>
            <a:r>
              <a:rPr lang="fr-FR" dirty="0"/>
              <a:t> (how the bug looks like/how to </a:t>
            </a:r>
            <a:r>
              <a:rPr lang="fr-FR" dirty="0" err="1"/>
              <a:t>reproduce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) vs.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A480AC3-B7AE-4E13-B825-F9D4D0319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74" y="1375052"/>
            <a:ext cx="8433726" cy="458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20" y="5214958"/>
            <a:ext cx="2301240" cy="23012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327768-2325-4577-948B-F746B988F6A8}"/>
              </a:ext>
            </a:extLst>
          </p:cNvPr>
          <p:cNvSpPr/>
          <p:nvPr/>
        </p:nvSpPr>
        <p:spPr>
          <a:xfrm>
            <a:off x="9975273" y="1967785"/>
            <a:ext cx="182880" cy="15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9B4EBA-CF80-4AFC-AAE4-750789844730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158153" y="1739579"/>
            <a:ext cx="527998" cy="30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0DD9D-6AB1-4EB2-A542-5364B5E182C6}"/>
              </a:ext>
            </a:extLst>
          </p:cNvPr>
          <p:cNvSpPr/>
          <p:nvPr/>
        </p:nvSpPr>
        <p:spPr>
          <a:xfrm>
            <a:off x="6342611" y="5158047"/>
            <a:ext cx="53201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15D57-0C98-4CFE-9574-6F48BA1A5E0E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6874625" y="5158047"/>
            <a:ext cx="359295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2693B-6A5D-4AB6-9B76-A1BB1D02E2A6}"/>
              </a:ext>
            </a:extLst>
          </p:cNvPr>
          <p:cNvSpPr/>
          <p:nvPr/>
        </p:nvSpPr>
        <p:spPr>
          <a:xfrm>
            <a:off x="5621250" y="1934534"/>
            <a:ext cx="663172" cy="15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996674-B793-4796-BD91-A606B0C46020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6284422" y="1781914"/>
            <a:ext cx="527998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30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3B765-407C-4A96-905E-847324F1EF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38411-CB7F-423F-A944-689B6FAAF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D447B6-3B76-4077-9AF6-A7B3817B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966" y="2766219"/>
            <a:ext cx="840006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+mn-lt"/>
                <a:ea typeface="+mn-ea"/>
                <a:cs typeface="+mn-cs"/>
              </a:rPr>
              <a:t>Test reverification and confirmation</a:t>
            </a:r>
            <a:endParaRPr lang="fr-FR" sz="5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21D5D8-3D35-42CF-9FC5-5B1829459291}"/>
              </a:ext>
            </a:extLst>
          </p:cNvPr>
          <p:cNvCxnSpPr>
            <a:cxnSpLocks/>
          </p:cNvCxnSpPr>
          <p:nvPr/>
        </p:nvCxnSpPr>
        <p:spPr>
          <a:xfrm>
            <a:off x="3307080" y="3429000"/>
            <a:ext cx="55778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AA770-F107-4F36-B383-E68AFC8CDAD8}"/>
              </a:ext>
            </a:extLst>
          </p:cNvPr>
          <p:cNvCxnSpPr>
            <a:cxnSpLocks/>
          </p:cNvCxnSpPr>
          <p:nvPr/>
        </p:nvCxnSpPr>
        <p:spPr>
          <a:xfrm>
            <a:off x="4466706" y="4091781"/>
            <a:ext cx="32585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6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31520" y="1127760"/>
            <a:ext cx="9174480" cy="50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933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Defect fix reverification and confirmation reports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FC975-9ECB-4C9D-812D-ACECF613C5D1}"/>
              </a:ext>
            </a:extLst>
          </p:cNvPr>
          <p:cNvSpPr txBox="1"/>
          <p:nvPr/>
        </p:nvSpPr>
        <p:spPr>
          <a:xfrm>
            <a:off x="859790" y="1907771"/>
            <a:ext cx="107986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Retest</a:t>
            </a:r>
            <a:r>
              <a:rPr lang="fr-FR" dirty="0"/>
              <a:t> the bug </a:t>
            </a:r>
            <a:r>
              <a:rPr lang="fr-FR" dirty="0" err="1"/>
              <a:t>fixed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Using</a:t>
            </a:r>
            <a:r>
              <a:rPr lang="fr-FR" dirty="0"/>
              <a:t> the Test Evidence doc </a:t>
            </a:r>
            <a:r>
              <a:rPr lang="fr-FR" dirty="0" err="1"/>
              <a:t>template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screenshots</a:t>
            </a:r>
            <a:r>
              <a:rPr lang="fr-FR" dirty="0"/>
              <a:t> to </a:t>
            </a:r>
            <a:r>
              <a:rPr lang="fr-FR" dirty="0" err="1"/>
              <a:t>confirm</a:t>
            </a:r>
            <a:r>
              <a:rPr lang="fr-FR" dirty="0"/>
              <a:t> the fix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Execute</a:t>
            </a:r>
            <a:r>
              <a:rPr lang="fr-FR" dirty="0"/>
              <a:t> the non </a:t>
            </a:r>
            <a:r>
              <a:rPr lang="fr-FR" dirty="0" err="1"/>
              <a:t>regression</a:t>
            </a:r>
            <a:r>
              <a:rPr lang="fr-FR" dirty="0"/>
              <a:t> tests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sure the modification has no impact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functionalities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Send</a:t>
            </a:r>
            <a:r>
              <a:rPr lang="fr-FR" dirty="0"/>
              <a:t> the document to the team to </a:t>
            </a:r>
            <a:r>
              <a:rPr lang="fr-FR" dirty="0" err="1"/>
              <a:t>confirm</a:t>
            </a:r>
            <a:r>
              <a:rPr lang="fr-FR" dirty="0"/>
              <a:t> the fix</a:t>
            </a:r>
          </a:p>
        </p:txBody>
      </p:sp>
    </p:spTree>
    <p:extLst>
      <p:ext uri="{BB962C8B-B14F-4D97-AF65-F5344CB8AC3E}">
        <p14:creationId xmlns:p14="http://schemas.microsoft.com/office/powerpoint/2010/main" val="118414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090A0-DA0C-4463-8566-40A5715CC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ACD86E-93D3-4015-86C8-4E7E94D20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39DAB-6DF9-49B2-B342-877137BF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69" y="1783080"/>
            <a:ext cx="8696642" cy="36920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026BC9-B951-490C-8924-5F6288D69160}"/>
              </a:ext>
            </a:extLst>
          </p:cNvPr>
          <p:cNvCxnSpPr/>
          <p:nvPr/>
        </p:nvCxnSpPr>
        <p:spPr>
          <a:xfrm flipV="1">
            <a:off x="731520" y="1127760"/>
            <a:ext cx="9174480" cy="50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FDA93E-0832-4E24-9068-D69B05F4605B}"/>
              </a:ext>
            </a:extLst>
          </p:cNvPr>
          <p:cNvSpPr txBox="1"/>
          <p:nvPr/>
        </p:nvSpPr>
        <p:spPr>
          <a:xfrm>
            <a:off x="731520" y="396240"/>
            <a:ext cx="814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See testing progress and reports – HP ALM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77510-6D71-434C-A684-74A1F92F7089}"/>
              </a:ext>
            </a:extLst>
          </p:cNvPr>
          <p:cNvSpPr txBox="1"/>
          <p:nvPr/>
        </p:nvSpPr>
        <p:spPr>
          <a:xfrm>
            <a:off x="206664" y="2014865"/>
            <a:ext cx="28429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HP ALM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progress</a:t>
            </a:r>
            <a:r>
              <a:rPr lang="fr-FR" dirty="0"/>
              <a:t> of the </a:t>
            </a:r>
            <a:r>
              <a:rPr lang="fr-FR" dirty="0" err="1"/>
              <a:t>execution</a:t>
            </a:r>
            <a:r>
              <a:rPr lang="fr-FR" dirty="0"/>
              <a:t>(runs) of the test cases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i="1" dirty="0"/>
              <a:t>Test </a:t>
            </a:r>
            <a:r>
              <a:rPr lang="fr-FR" i="1" dirty="0" err="1"/>
              <a:t>Lab</a:t>
            </a:r>
            <a:r>
              <a:rPr lang="fr-FR" i="1" dirty="0"/>
              <a:t> </a:t>
            </a:r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i="1" dirty="0"/>
              <a:t>Cycle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You can check the </a:t>
            </a:r>
            <a:r>
              <a:rPr lang="fr-FR" dirty="0" err="1"/>
              <a:t>testing</a:t>
            </a:r>
            <a:r>
              <a:rPr lang="fr-FR" dirty="0"/>
              <a:t> session </a:t>
            </a:r>
            <a:r>
              <a:rPr lang="fr-FR" dirty="0" err="1"/>
              <a:t>statistics</a:t>
            </a:r>
            <a:r>
              <a:rPr lang="fr-FR" dirty="0"/>
              <a:t> in &lt;</a:t>
            </a:r>
            <a:r>
              <a:rPr lang="fr-FR" dirty="0">
                <a:highlight>
                  <a:srgbClr val="FFFF00"/>
                </a:highlight>
              </a:rPr>
              <a:t>Releases</a:t>
            </a:r>
            <a:r>
              <a:rPr lang="fr-FR" dirty="0"/>
              <a:t>&gt;, for </a:t>
            </a:r>
            <a:r>
              <a:rPr lang="fr-FR" dirty="0" err="1"/>
              <a:t>each</a:t>
            </a:r>
            <a:r>
              <a:rPr lang="fr-FR" dirty="0"/>
              <a:t> cycle/release </a:t>
            </a:r>
            <a:r>
              <a:rPr lang="fr-FR" dirty="0" err="1"/>
              <a:t>created</a:t>
            </a:r>
            <a:r>
              <a:rPr lang="fr-FR" dirty="0"/>
              <a:t>, the &lt;</a:t>
            </a:r>
            <a:r>
              <a:rPr lang="fr-FR" dirty="0">
                <a:highlight>
                  <a:srgbClr val="FFFF00"/>
                </a:highlight>
              </a:rPr>
              <a:t>Progress</a:t>
            </a:r>
            <a:r>
              <a:rPr lang="fr-FR" dirty="0"/>
              <a:t>&gt; tab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BC22E9-D5BC-4BF6-988A-1B84598BCC5E}"/>
              </a:ext>
            </a:extLst>
          </p:cNvPr>
          <p:cNvSpPr/>
          <p:nvPr/>
        </p:nvSpPr>
        <p:spPr>
          <a:xfrm>
            <a:off x="9202188" y="2144684"/>
            <a:ext cx="390699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B2E67-80DD-4D31-8A86-A50350C27B31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592887" y="2014865"/>
            <a:ext cx="617594" cy="266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3AE110-F67C-4ED4-AE8D-9645A758FB91}"/>
              </a:ext>
            </a:extLst>
          </p:cNvPr>
          <p:cNvSpPr/>
          <p:nvPr/>
        </p:nvSpPr>
        <p:spPr>
          <a:xfrm>
            <a:off x="3440314" y="2352502"/>
            <a:ext cx="624610" cy="203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AD703E-488A-4AC5-9D15-E7796ECFB2D6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064924" y="2152025"/>
            <a:ext cx="383683" cy="302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A682D-6D8D-4F12-8702-7141C632959A}"/>
              </a:ext>
            </a:extLst>
          </p:cNvPr>
          <p:cNvSpPr/>
          <p:nvPr/>
        </p:nvSpPr>
        <p:spPr>
          <a:xfrm>
            <a:off x="4946073" y="2892829"/>
            <a:ext cx="1149927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90DA6-D44C-4D28-8CA3-D15DF1270439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096000" y="2784764"/>
            <a:ext cx="362154" cy="216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13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4854-2B85-4EF5-95EC-C691E2DC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019" y="2429553"/>
            <a:ext cx="56899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+mn-lt"/>
                <a:ea typeface="+mn-ea"/>
                <a:cs typeface="+mn-cs"/>
              </a:rPr>
              <a:t>ALM Defects Analysis </a:t>
            </a:r>
            <a:endParaRPr lang="fr-FR" sz="54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0DAF1-5BBB-4262-8601-55C14FF60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530F3-486C-4492-8690-C2910CCD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B73F7C-1CFE-4777-B4FD-601ACF898B3E}"/>
              </a:ext>
            </a:extLst>
          </p:cNvPr>
          <p:cNvCxnSpPr>
            <a:cxnSpLocks/>
          </p:cNvCxnSpPr>
          <p:nvPr/>
        </p:nvCxnSpPr>
        <p:spPr>
          <a:xfrm>
            <a:off x="3329787" y="3563241"/>
            <a:ext cx="56899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15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0DAF1-5BBB-4262-8601-55C14FF60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530F3-486C-4492-8690-C2910CCDB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60959-7E06-4A37-B69F-7F86AAB50242}"/>
              </a:ext>
            </a:extLst>
          </p:cNvPr>
          <p:cNvCxnSpPr>
            <a:cxnSpLocks/>
          </p:cNvCxnSpPr>
          <p:nvPr/>
        </p:nvCxnSpPr>
        <p:spPr>
          <a:xfrm>
            <a:off x="731520" y="1111287"/>
            <a:ext cx="5243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6171F-1D40-44FD-B4C8-DCDE0392D1B7}"/>
              </a:ext>
            </a:extLst>
          </p:cNvPr>
          <p:cNvSpPr txBox="1"/>
          <p:nvPr/>
        </p:nvSpPr>
        <p:spPr>
          <a:xfrm>
            <a:off x="731520" y="396240"/>
            <a:ext cx="535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ALM Defect Tickets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03413-BB12-4A14-962C-495AD062CE05}"/>
              </a:ext>
            </a:extLst>
          </p:cNvPr>
          <p:cNvSpPr txBox="1"/>
          <p:nvPr/>
        </p:nvSpPr>
        <p:spPr>
          <a:xfrm>
            <a:off x="731520" y="1783080"/>
            <a:ext cx="103069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track</a:t>
            </a:r>
            <a:r>
              <a:rPr lang="fr-FR" dirty="0"/>
              <a:t> of the </a:t>
            </a:r>
            <a:r>
              <a:rPr lang="fr-FR" dirty="0" err="1"/>
              <a:t>defects</a:t>
            </a:r>
            <a:r>
              <a:rPr lang="fr-FR" dirty="0"/>
              <a:t> in ALM </a:t>
            </a:r>
            <a:r>
              <a:rPr lang="fr-FR" dirty="0" err="1"/>
              <a:t>using</a:t>
            </a:r>
            <a:r>
              <a:rPr lang="fr-FR" dirty="0"/>
              <a:t> the Excel File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attached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Introduce</a:t>
            </a:r>
            <a:r>
              <a:rPr lang="fr-FR" dirty="0"/>
              <a:t> in the Excel </a:t>
            </a:r>
            <a:r>
              <a:rPr lang="fr-FR" dirty="0" err="1"/>
              <a:t>template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defects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ALM, in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, in the table </a:t>
            </a:r>
            <a:r>
              <a:rPr lang="fr-FR" dirty="0" err="1"/>
              <a:t>created</a:t>
            </a:r>
            <a:r>
              <a:rPr lang="fr-FR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Defects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in a certain sprint</a:t>
            </a:r>
          </a:p>
          <a:p>
            <a:pPr marL="742950" lvl="1" indent="-285750">
              <a:buFontTx/>
              <a:buChar char="-"/>
            </a:pPr>
            <a:r>
              <a:rPr lang="fr-FR" dirty="0" err="1"/>
              <a:t>Defects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 sprint</a:t>
            </a:r>
          </a:p>
          <a:p>
            <a:endParaRPr lang="fr-FR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73D29E1-55C7-4E6B-A33C-8F8A09FE9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9523" y="1783080"/>
          <a:ext cx="914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showAsIcon="1" r:id="rId5" imgW="914400" imgH="816480" progId="Excel.Sheet.12">
                  <p:embed/>
                </p:oleObj>
              </mc:Choice>
              <mc:Fallback>
                <p:oleObj name="Worksheet" showAsIcon="1" r:id="rId5" imgW="914400" imgH="816480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73D29E1-55C7-4E6B-A33C-8F8A09FE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9523" y="1783080"/>
                        <a:ext cx="9144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377D506-973E-4D12-989A-ADA8C07D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644" y="4007364"/>
            <a:ext cx="9694734" cy="998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21CEBE-B01B-45DC-B6F2-EA984FB8C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5094" y="5430559"/>
            <a:ext cx="5081811" cy="4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2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BAA8D5D-4CFB-4A12-BB6D-53279376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11" y="3575475"/>
            <a:ext cx="4287665" cy="2623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9AA69F-FBB6-4D6D-BF7E-517477D2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7" y="3511946"/>
            <a:ext cx="4484267" cy="2713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0DAF1-5BBB-4262-8601-55C14FF60E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530F3-486C-4492-8690-C2910CCDBC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60959-7E06-4A37-B69F-7F86AAB50242}"/>
              </a:ext>
            </a:extLst>
          </p:cNvPr>
          <p:cNvCxnSpPr>
            <a:cxnSpLocks/>
          </p:cNvCxnSpPr>
          <p:nvPr/>
        </p:nvCxnSpPr>
        <p:spPr>
          <a:xfrm>
            <a:off x="731520" y="1111287"/>
            <a:ext cx="5243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6171F-1D40-44FD-B4C8-DCDE0392D1B7}"/>
              </a:ext>
            </a:extLst>
          </p:cNvPr>
          <p:cNvSpPr txBox="1"/>
          <p:nvPr/>
        </p:nvSpPr>
        <p:spPr>
          <a:xfrm>
            <a:off x="731520" y="396240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ALM Defect Tickets tracking -example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1F1C2-A674-4756-9211-B66DAC74DA83}"/>
              </a:ext>
            </a:extLst>
          </p:cNvPr>
          <p:cNvSpPr txBox="1"/>
          <p:nvPr/>
        </p:nvSpPr>
        <p:spPr>
          <a:xfrm>
            <a:off x="645699" y="1563469"/>
            <a:ext cx="106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filling</a:t>
            </a:r>
            <a:r>
              <a:rPr lang="fr-FR" dirty="0"/>
              <a:t> in the table, 2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to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of the </a:t>
            </a:r>
            <a:r>
              <a:rPr lang="fr-FR" dirty="0" err="1"/>
              <a:t>testing</a:t>
            </a:r>
            <a:r>
              <a:rPr lang="fr-FR" dirty="0"/>
              <a:t> phase on a certain application</a:t>
            </a:r>
          </a:p>
          <a:p>
            <a:endParaRPr lang="fr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722979-9B91-464B-87AD-3945AF3DD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06" y="2164139"/>
            <a:ext cx="11391609" cy="11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859790" y="1177217"/>
            <a:ext cx="650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38" y="5201044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530886"/>
            <a:ext cx="24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Don’t forget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A9337-36D0-43E8-A193-32E450E023F7}"/>
              </a:ext>
            </a:extLst>
          </p:cNvPr>
          <p:cNvSpPr txBox="1"/>
          <p:nvPr/>
        </p:nvSpPr>
        <p:spPr>
          <a:xfrm>
            <a:off x="731520" y="1784724"/>
            <a:ext cx="10278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At the end of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week</a:t>
            </a:r>
            <a:r>
              <a:rPr lang="fr-FR" dirty="0"/>
              <a:t> , an </a:t>
            </a:r>
            <a:r>
              <a:rPr lang="fr-FR" dirty="0">
                <a:highlight>
                  <a:srgbClr val="FFFF00"/>
                </a:highlight>
              </a:rPr>
              <a:t>email has to </a:t>
            </a:r>
            <a:r>
              <a:rPr lang="fr-FR" dirty="0" err="1">
                <a:highlight>
                  <a:srgbClr val="FFFF00"/>
                </a:highlight>
              </a:rPr>
              <a:t>be</a:t>
            </a:r>
            <a:r>
              <a:rPr lang="fr-FR" dirty="0">
                <a:highlight>
                  <a:srgbClr val="FFFF00"/>
                </a:highlight>
              </a:rPr>
              <a:t> sent </a:t>
            </a:r>
            <a:r>
              <a:rPr lang="fr-FR" dirty="0"/>
              <a:t>to the Test Lead and </a:t>
            </a:r>
            <a:r>
              <a:rPr lang="fr-FR" dirty="0" err="1"/>
              <a:t>also</a:t>
            </a:r>
            <a:r>
              <a:rPr lang="fr-FR" dirty="0"/>
              <a:t> to the Team Lead/Projet Manager of the application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working</a:t>
            </a:r>
            <a:r>
              <a:rPr lang="fr-FR" dirty="0"/>
              <a:t> on </a:t>
            </a:r>
          </a:p>
          <a:p>
            <a:pPr algn="just"/>
            <a:endParaRPr lang="fr-FR" dirty="0"/>
          </a:p>
          <a:p>
            <a:pPr algn="just"/>
            <a:r>
              <a:rPr lang="fr-FR" dirty="0">
                <a:highlight>
                  <a:srgbClr val="FFFF00"/>
                </a:highlight>
              </a:rPr>
              <a:t>All </a:t>
            </a:r>
            <a:r>
              <a:rPr lang="fr-FR" dirty="0" err="1">
                <a:highlight>
                  <a:srgbClr val="FFFF00"/>
                </a:highlight>
              </a:rPr>
              <a:t>encountered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problems</a:t>
            </a:r>
            <a:r>
              <a:rPr lang="fr-FR" dirty="0">
                <a:highlight>
                  <a:srgbClr val="FFFF00"/>
                </a:highlight>
              </a:rPr>
              <a:t> have to </a:t>
            </a:r>
            <a:r>
              <a:rPr lang="fr-FR" dirty="0" err="1">
                <a:highlight>
                  <a:srgbClr val="FFFF00"/>
                </a:highlight>
              </a:rPr>
              <a:t>be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told</a:t>
            </a:r>
            <a:r>
              <a:rPr lang="fr-FR" dirty="0">
                <a:highlight>
                  <a:srgbClr val="FFFF00"/>
                </a:highlight>
              </a:rPr>
              <a:t> </a:t>
            </a:r>
            <a:r>
              <a:rPr lang="fr-FR" dirty="0" err="1">
                <a:highlight>
                  <a:srgbClr val="FFFF00"/>
                </a:highlight>
              </a:rPr>
              <a:t>immediately</a:t>
            </a:r>
            <a:r>
              <a:rPr lang="fr-FR" dirty="0">
                <a:highlight>
                  <a:srgbClr val="FFFF00"/>
                </a:highlight>
              </a:rPr>
              <a:t> or as </a:t>
            </a:r>
            <a:r>
              <a:rPr lang="fr-FR" dirty="0" err="1">
                <a:highlight>
                  <a:srgbClr val="FFFF00"/>
                </a:highlight>
              </a:rPr>
              <a:t>soon</a:t>
            </a:r>
            <a:r>
              <a:rPr lang="fr-FR" dirty="0">
                <a:highlight>
                  <a:srgbClr val="FFFF00"/>
                </a:highlight>
              </a:rPr>
              <a:t> as possible </a:t>
            </a:r>
            <a:r>
              <a:rPr lang="fr-FR" dirty="0"/>
              <a:t>(to the Test Lead, Team Lead, Project Manager) </a:t>
            </a:r>
            <a:r>
              <a:rPr lang="fr-FR" dirty="0">
                <a:highlight>
                  <a:srgbClr val="FFFF00"/>
                </a:highlight>
              </a:rPr>
              <a:t>via email</a:t>
            </a:r>
            <a:r>
              <a:rPr lang="fr-FR" dirty="0"/>
              <a:t>. That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issues, servers down, blocking points, </a:t>
            </a:r>
            <a:r>
              <a:rPr lang="fr-FR" dirty="0" err="1"/>
              <a:t>functionalities</a:t>
            </a:r>
            <a:r>
              <a:rPr lang="fr-FR" dirty="0"/>
              <a:t> not </a:t>
            </a:r>
            <a:r>
              <a:rPr lang="fr-FR" dirty="0" err="1"/>
              <a:t>developed</a:t>
            </a:r>
            <a:r>
              <a:rPr lang="fr-FR" dirty="0"/>
              <a:t>, </a:t>
            </a:r>
            <a:r>
              <a:rPr lang="fr-FR" dirty="0" err="1"/>
              <a:t>missing</a:t>
            </a:r>
            <a:r>
              <a:rPr lang="fr-FR" dirty="0"/>
              <a:t> documentation, </a:t>
            </a:r>
            <a:r>
              <a:rPr lang="fr-FR" dirty="0" err="1"/>
              <a:t>uncovered</a:t>
            </a:r>
            <a:r>
              <a:rPr lang="fr-FR" dirty="0"/>
              <a:t> business </a:t>
            </a:r>
            <a:r>
              <a:rPr lang="fr-FR" dirty="0" err="1"/>
              <a:t>requirements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demo</a:t>
            </a:r>
            <a:r>
              <a:rPr lang="fr-FR" dirty="0"/>
              <a:t> 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To </a:t>
            </a:r>
            <a:r>
              <a:rPr lang="fr-FR" dirty="0" err="1"/>
              <a:t>ask</a:t>
            </a:r>
            <a:r>
              <a:rPr lang="fr-FR" dirty="0"/>
              <a:t> PO/BA/MOA/MOE if </a:t>
            </a:r>
            <a:r>
              <a:rPr lang="fr-FR" dirty="0" err="1"/>
              <a:t>you</a:t>
            </a:r>
            <a:r>
              <a:rPr lang="fr-FR" dirty="0"/>
              <a:t> have gaps/questions </a:t>
            </a:r>
            <a:r>
              <a:rPr lang="fr-FR" dirty="0" err="1"/>
              <a:t>regarding</a:t>
            </a:r>
            <a:r>
              <a:rPr lang="fr-FR" dirty="0"/>
              <a:t> the documentation, on email.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To </a:t>
            </a:r>
            <a:r>
              <a:rPr lang="fr-FR" dirty="0" err="1"/>
              <a:t>ask</a:t>
            </a:r>
            <a:r>
              <a:rPr lang="fr-FR" dirty="0"/>
              <a:t> for the update of the documentation if business </a:t>
            </a:r>
            <a:r>
              <a:rPr lang="fr-FR" dirty="0" err="1"/>
              <a:t>rules</a:t>
            </a:r>
            <a:r>
              <a:rPr lang="fr-FR" dirty="0"/>
              <a:t> change </a:t>
            </a:r>
            <a:r>
              <a:rPr lang="fr-FR" dirty="0" err="1"/>
              <a:t>during</a:t>
            </a:r>
            <a:r>
              <a:rPr lang="fr-FR" dirty="0"/>
              <a:t> time.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63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731520" y="868359"/>
            <a:ext cx="1089921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217922"/>
            <a:ext cx="4366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Requirements analysis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" y="1340682"/>
            <a:ext cx="10899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Ask the BA for all analysis documents existent for the application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Analyze all the documents: FEX, FCU, User Stories, Chart </a:t>
            </a:r>
            <a:r>
              <a:rPr lang="en-US" dirty="0" err="1"/>
              <a:t>Graphique</a:t>
            </a:r>
            <a:r>
              <a:rPr lang="en-US" dirty="0"/>
              <a:t>, mock-ups, UI guidelines, technical specifications etc. -&gt; this will help you better understand the application from a functional point of view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Look for: </a:t>
            </a:r>
            <a:r>
              <a:rPr lang="en-US" b="1" dirty="0"/>
              <a:t>Completeness, Clearness, Correctness, Consistency</a:t>
            </a:r>
            <a:r>
              <a:rPr lang="en-US" dirty="0"/>
              <a:t> and </a:t>
            </a:r>
            <a:r>
              <a:rPr lang="en-US" b="1" dirty="0"/>
              <a:t>Testability </a:t>
            </a:r>
            <a:r>
              <a:rPr lang="en-US" dirty="0"/>
              <a:t>of the requirements received (4Cs, 1T)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Ask for clarifications (BA/MOA/MOE and not the DEV)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Ask yourself about: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Function (what the product does):</a:t>
            </a:r>
            <a:r>
              <a:rPr lang="en-US" dirty="0"/>
              <a:t> What are its functions? What kind of error handling does it do? Does it do anything that is not visible to the user?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Operations (how it will be used):</a:t>
            </a:r>
            <a:r>
              <a:rPr lang="en-US" dirty="0"/>
              <a:t> Who will use it? Where and how will they use it? What will they use it for? Are there certain things that users are more likely to do?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Data (what it processes):</a:t>
            </a:r>
            <a:r>
              <a:rPr lang="en-US" dirty="0"/>
              <a:t> What kinds of input does it process? What does its output look like?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Structure (what the product is):</a:t>
            </a:r>
            <a:r>
              <a:rPr lang="en-US" dirty="0"/>
              <a:t> Is it one program or many? Can I test it module by module?</a:t>
            </a:r>
          </a:p>
        </p:txBody>
      </p:sp>
    </p:spTree>
    <p:extLst>
      <p:ext uri="{BB962C8B-B14F-4D97-AF65-F5344CB8AC3E}">
        <p14:creationId xmlns:p14="http://schemas.microsoft.com/office/powerpoint/2010/main" val="3772838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38" y="5201044"/>
            <a:ext cx="2301240" cy="2301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CCF44A-B63A-4B1E-B3B4-149248BFA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62" y="314084"/>
            <a:ext cx="6427076" cy="64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7278F1-023E-4D7B-A633-427351DD23A6}"/>
              </a:ext>
            </a:extLst>
          </p:cNvPr>
          <p:cNvSpPr txBox="1"/>
          <p:nvPr/>
        </p:nvSpPr>
        <p:spPr>
          <a:xfrm>
            <a:off x="3522795" y="2967335"/>
            <a:ext cx="5146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Writing test cases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AB2A57-1C95-4D99-AAD2-EB3818E42315}"/>
              </a:ext>
            </a:extLst>
          </p:cNvPr>
          <p:cNvCxnSpPr>
            <a:cxnSpLocks/>
          </p:cNvCxnSpPr>
          <p:nvPr/>
        </p:nvCxnSpPr>
        <p:spPr>
          <a:xfrm>
            <a:off x="3522795" y="3890665"/>
            <a:ext cx="50226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34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789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 plan creation – integration test cases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63040"/>
            <a:ext cx="492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Use the attached template to write the test cases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3013742"/>
            <a:ext cx="426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Cover all business rules and requirements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31520" y="5176857"/>
            <a:ext cx="803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Ensure that all positive scenarios AND </a:t>
            </a:r>
            <a:r>
              <a:rPr lang="en-US" dirty="0">
                <a:effectLst/>
              </a:rPr>
              <a:t>negative</a:t>
            </a:r>
            <a:r>
              <a:rPr lang="en-US" dirty="0"/>
              <a:t> scenarios are covered.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FC1891E-E190-419C-A5AF-9A0FC756A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440293"/>
              </p:ext>
            </p:extLst>
          </p:nvPr>
        </p:nvGraphicFramePr>
        <p:xfrm>
          <a:off x="2475491" y="2108245"/>
          <a:ext cx="914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Worksheet" showAsIcon="1" r:id="rId5" imgW="914400" imgH="816480" progId="Excel.Sheet.8">
                  <p:embed/>
                </p:oleObj>
              </mc:Choice>
              <mc:Fallback>
                <p:oleObj name="Worksheet" showAsIcon="1" r:id="rId5" imgW="914400" imgH="816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5491" y="2108245"/>
                        <a:ext cx="9144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D0EA348-040E-4514-ACA6-48D32929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90" y="3699572"/>
            <a:ext cx="8310880" cy="1160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0E0FF9-AF18-42CA-9C12-AF4B734848F0}"/>
              </a:ext>
            </a:extLst>
          </p:cNvPr>
          <p:cNvSpPr/>
          <p:nvPr/>
        </p:nvSpPr>
        <p:spPr>
          <a:xfrm>
            <a:off x="8229249" y="3699572"/>
            <a:ext cx="646297" cy="929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70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87084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212597"/>
            <a:ext cx="7666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Black-box testing techniques to be used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84CFA-2C99-47C5-9206-00EFD6F03B8F}"/>
              </a:ext>
            </a:extLst>
          </p:cNvPr>
          <p:cNvSpPr/>
          <p:nvPr/>
        </p:nvSpPr>
        <p:spPr>
          <a:xfrm>
            <a:off x="-199697" y="1051837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en-US" sz="2400" dirty="0"/>
              <a:t>Boundary testing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en-US" sz="2400" dirty="0"/>
          </a:p>
          <a:p>
            <a:pPr lvl="2"/>
            <a:endParaRPr lang="en-US" altLang="en-US" sz="2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en-US" sz="2400" dirty="0"/>
              <a:t>Equivalence classes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en-US" sz="2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en-US" sz="2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en-US" sz="2400" dirty="0"/>
              <a:t>Decision tables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en-US" sz="2400" dirty="0"/>
          </a:p>
          <a:p>
            <a:pPr lvl="2"/>
            <a:endParaRPr lang="en-US" altLang="en-US" sz="2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en-US" sz="2400" dirty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en-US" sz="2400" dirty="0"/>
              <a:t>Risk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3395-A658-4647-928A-96239741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536" y="1518262"/>
            <a:ext cx="4316931" cy="672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E309C8-9C81-4C25-8738-C64EF96EB22F}"/>
              </a:ext>
            </a:extLst>
          </p:cNvPr>
          <p:cNvSpPr/>
          <p:nvPr/>
        </p:nvSpPr>
        <p:spPr>
          <a:xfrm>
            <a:off x="91440" y="1423834"/>
            <a:ext cx="67696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en-US" sz="1600" dirty="0"/>
              <a:t>Create test cases at the boundary of each input: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Just below the boundary;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Just above the boundary;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2AB66-4D01-4DF5-B9FC-FFB1AEE89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792" y="2423953"/>
            <a:ext cx="3149292" cy="8292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8EC1FD-CBBB-4149-8C0A-3BF66500F3E9}"/>
              </a:ext>
            </a:extLst>
          </p:cNvPr>
          <p:cNvSpPr/>
          <p:nvPr/>
        </p:nvSpPr>
        <p:spPr>
          <a:xfrm>
            <a:off x="542544" y="2528722"/>
            <a:ext cx="82265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1600" dirty="0"/>
              <a:t>Identify equivalence classes, the input values which are treated the same by the software:</a:t>
            </a:r>
          </a:p>
          <a:p>
            <a:pPr lvl="2"/>
            <a:r>
              <a:rPr lang="en-US" altLang="en-US" sz="1600" dirty="0"/>
              <a:t>Valid classes: legal input values;</a:t>
            </a:r>
          </a:p>
          <a:p>
            <a:pPr lvl="2"/>
            <a:r>
              <a:rPr lang="en-US" altLang="en-US" sz="1600" dirty="0"/>
              <a:t>Invalid classes: illegal or unacceptable input values;</a:t>
            </a:r>
          </a:p>
          <a:p>
            <a:pPr lvl="2"/>
            <a:endParaRPr lang="en-US" alt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5D11B0-D79B-4F3C-A024-BE9AEBFD9EE0}"/>
              </a:ext>
            </a:extLst>
          </p:cNvPr>
          <p:cNvSpPr/>
          <p:nvPr/>
        </p:nvSpPr>
        <p:spPr>
          <a:xfrm>
            <a:off x="1236700" y="507492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Imagine how the program could fail</a:t>
            </a:r>
          </a:p>
          <a:p>
            <a:r>
              <a:rPr lang="en-US" altLang="en-US" dirty="0"/>
              <a:t>Design test cases to expose these potential failures</a:t>
            </a:r>
          </a:p>
          <a:p>
            <a:r>
              <a:rPr lang="en-US" altLang="en-US" dirty="0"/>
              <a:t>A way the program could fail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4B5A9-3E0E-4DE8-868F-0D68C5A48A44}"/>
              </a:ext>
            </a:extLst>
          </p:cNvPr>
          <p:cNvSpPr/>
          <p:nvPr/>
        </p:nvSpPr>
        <p:spPr>
          <a:xfrm>
            <a:off x="1236700" y="3446156"/>
            <a:ext cx="9388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/>
          </a:p>
          <a:p>
            <a:r>
              <a:rPr lang="en-US" altLang="en-US" dirty="0"/>
              <a:t>Useful in systems where combinations of input conditions produce different actions</a:t>
            </a:r>
          </a:p>
          <a:p>
            <a:r>
              <a:rPr lang="en-US" altLang="en-US" dirty="0"/>
              <a:t>A way to capture system requirements that contain logical conditions</a:t>
            </a:r>
          </a:p>
          <a:p>
            <a:r>
              <a:rPr lang="en-US" altLang="en-US" dirty="0"/>
              <a:t>Relation between cause and effect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FEF859-D413-42F7-B015-665613B55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75" y="5000564"/>
            <a:ext cx="1983285" cy="9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31520" y="1178560"/>
            <a:ext cx="8219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1520" y="396240"/>
            <a:ext cx="877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 plan creation – non-regression workflows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065" y="2435998"/>
            <a:ext cx="787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same attached template to write the test cases for the main workflows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065" y="1677631"/>
            <a:ext cx="11018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regression testing after : enhancements, error corrections, optimization and deletion of existing features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FC1891E-E190-419C-A5AF-9A0FC756A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419752"/>
              </p:ext>
            </p:extLst>
          </p:nvPr>
        </p:nvGraphicFramePr>
        <p:xfrm>
          <a:off x="3616133" y="3236696"/>
          <a:ext cx="914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Worksheet" showAsIcon="1" r:id="rId5" imgW="914400" imgH="816480" progId="Excel.Sheet.8">
                  <p:embed/>
                </p:oleObj>
              </mc:Choice>
              <mc:Fallback>
                <p:oleObj name="Worksheet" showAsIcon="1" r:id="rId5" imgW="914400" imgH="816480" progId="Excel.Sheet.8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FC1891E-E190-419C-A5AF-9A0FC756A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6133" y="3236696"/>
                        <a:ext cx="91440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229A173-7424-4679-A826-624C3AFEBF51}"/>
              </a:ext>
            </a:extLst>
          </p:cNvPr>
          <p:cNvSpPr/>
          <p:nvPr/>
        </p:nvSpPr>
        <p:spPr>
          <a:xfrm>
            <a:off x="426065" y="4428589"/>
            <a:ext cx="10886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to cover all workflows and main functionalities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in the test cases combinations of multiple, different scenarios that might be done in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27272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4854-2B85-4EF5-95EC-C691E2DC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336" y="2766218"/>
            <a:ext cx="5493327" cy="1325563"/>
          </a:xfrm>
        </p:spPr>
        <p:txBody>
          <a:bodyPr/>
          <a:lstStyle/>
          <a:p>
            <a:pPr algn="ctr"/>
            <a:r>
              <a:rPr lang="fr-FR" sz="5400" dirty="0" err="1">
                <a:latin typeface="+mn-lt"/>
                <a:ea typeface="+mn-ea"/>
                <a:cs typeface="+mn-cs"/>
              </a:rPr>
              <a:t>Testing</a:t>
            </a:r>
            <a:r>
              <a:rPr lang="fr-FR" sz="5400" dirty="0">
                <a:latin typeface="+mn-lt"/>
                <a:ea typeface="+mn-ea"/>
                <a:cs typeface="+mn-cs"/>
              </a:rPr>
              <a:t> </a:t>
            </a:r>
            <a:r>
              <a:rPr lang="en-US" sz="5400" dirty="0">
                <a:latin typeface="+mn-lt"/>
                <a:ea typeface="+mn-ea"/>
                <a:cs typeface="+mn-cs"/>
              </a:rPr>
              <a:t>traceability</a:t>
            </a:r>
            <a:r>
              <a:rPr lang="fr-FR" sz="5400" dirty="0"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0DAF1-5BBB-4262-8601-55C14FF60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530F3-486C-4492-8690-C2910CCD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B73F7C-1CFE-4777-B4FD-601ACF898B3E}"/>
              </a:ext>
            </a:extLst>
          </p:cNvPr>
          <p:cNvCxnSpPr>
            <a:cxnSpLocks/>
          </p:cNvCxnSpPr>
          <p:nvPr/>
        </p:nvCxnSpPr>
        <p:spPr>
          <a:xfrm>
            <a:off x="3441469" y="3765665"/>
            <a:ext cx="540119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126480"/>
            <a:ext cx="1536700" cy="614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5074920"/>
            <a:ext cx="2301240" cy="2301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61A41-3135-4F13-AA0E-B8856FA1B1DC}"/>
              </a:ext>
            </a:extLst>
          </p:cNvPr>
          <p:cNvSpPr txBox="1"/>
          <p:nvPr/>
        </p:nvSpPr>
        <p:spPr>
          <a:xfrm>
            <a:off x="507676" y="1339376"/>
            <a:ext cx="114760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ask for rights on the selected project (or make sure that you have the rights) and on the following functionalities:</a:t>
            </a:r>
          </a:p>
          <a:p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the test plan using the EXCEL template 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BF15EC-3E20-4BED-81FF-67794C11079D}"/>
              </a:ext>
            </a:extLst>
          </p:cNvPr>
          <p:cNvCxnSpPr>
            <a:cxnSpLocks/>
          </p:cNvCxnSpPr>
          <p:nvPr/>
        </p:nvCxnSpPr>
        <p:spPr>
          <a:xfrm>
            <a:off x="581891" y="1186873"/>
            <a:ext cx="45803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48DDED-328E-4BA6-BAD6-A7494AAD0CC7}"/>
              </a:ext>
            </a:extLst>
          </p:cNvPr>
          <p:cNvSpPr txBox="1"/>
          <p:nvPr/>
        </p:nvSpPr>
        <p:spPr>
          <a:xfrm>
            <a:off x="507676" y="540542"/>
            <a:ext cx="455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HP ALM – prerequisites</a:t>
            </a:r>
          </a:p>
        </p:txBody>
      </p:sp>
    </p:spTree>
    <p:extLst>
      <p:ext uri="{BB962C8B-B14F-4D97-AF65-F5344CB8AC3E}">
        <p14:creationId xmlns:p14="http://schemas.microsoft.com/office/powerpoint/2010/main" val="355335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20183</TotalTime>
  <Words>1728</Words>
  <Application>Microsoft Office PowerPoint</Application>
  <PresentationFormat>Widescreen</PresentationFormat>
  <Paragraphs>192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Worksheet</vt:lpstr>
      <vt:lpstr>Packager Shell Object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traceability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execution</vt:lpstr>
      <vt:lpstr>PowerPoint Presentation</vt:lpstr>
      <vt:lpstr>Defect reporting</vt:lpstr>
      <vt:lpstr>PowerPoint Presentation</vt:lpstr>
      <vt:lpstr>PowerPoint Presentation</vt:lpstr>
      <vt:lpstr>Test reverification and confirmation</vt:lpstr>
      <vt:lpstr>PowerPoint Presentation</vt:lpstr>
      <vt:lpstr>PowerPoint Presentation</vt:lpstr>
      <vt:lpstr>ALM Defects Analysis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Teodora</dc:creator>
  <cp:lastModifiedBy>MARIA TEODORA SAVU</cp:lastModifiedBy>
  <cp:revision>82</cp:revision>
  <dcterms:created xsi:type="dcterms:W3CDTF">2018-12-05T22:12:44Z</dcterms:created>
  <dcterms:modified xsi:type="dcterms:W3CDTF">2019-03-05T16:32:42Z</dcterms:modified>
</cp:coreProperties>
</file>